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wdp" ContentType="image/vnd.ms-photo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301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5" r:id="rId19"/>
    <p:sldId id="262" r:id="rId20"/>
    <p:sldId id="303" r:id="rId21"/>
    <p:sldId id="263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300" r:id="rId44"/>
    <p:sldId id="298" r:id="rId45"/>
    <p:sldId id="299" r:id="rId46"/>
    <p:sldId id="286" r:id="rId47"/>
    <p:sldId id="302" r:id="rId4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257"/>
    <p:restoredTop sz="93670"/>
  </p:normalViewPr>
  <p:slideViewPr>
    <p:cSldViewPr snapToGrid="0" snapToObjects="1">
      <p:cViewPr>
        <p:scale>
          <a:sx n="104" d="100"/>
          <a:sy n="104" d="100"/>
        </p:scale>
        <p:origin x="-176" y="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presProps" Target="pres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viewProps" Target="viewProps.xml"/><Relationship Id="rId51" Type="http://schemas.openxmlformats.org/officeDocument/2006/relationships/theme" Target="theme/theme1.xml"/><Relationship Id="rId5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36346" y="1788454"/>
            <a:ext cx="6270922" cy="2098226"/>
          </a:xfrm>
        </p:spPr>
        <p:txBody>
          <a:bodyPr anchor="b">
            <a:noAutofit/>
          </a:bodyPr>
          <a:lstStyle>
            <a:lvl1pPr algn="ctr">
              <a:defRPr sz="6000" cap="all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09930" y="3956280"/>
            <a:ext cx="5123755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64644" y="6453386"/>
            <a:ext cx="1205958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12/1/15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38041" y="6453386"/>
            <a:ext cx="5267533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373012" y="6453386"/>
            <a:ext cx="1197219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564643" y="744469"/>
            <a:ext cx="8005589" cy="5349671"/>
            <a:chOff x="564643" y="744469"/>
            <a:chExt cx="8005589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6113972" y="1685652"/>
              <a:ext cx="2456260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357"/>
                  </a:lnTo>
                  <a:lnTo>
                    <a:pt x="8761" y="935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564643" y="744469"/>
              <a:ext cx="2456505" cy="4408488"/>
            </a:xfrm>
            <a:custGeom>
              <a:avLst/>
              <a:gdLst/>
              <a:ahLst/>
              <a:cxnLst/>
              <a:rect l="l" t="t" r="r" b="b"/>
              <a:pathLst>
                <a:path w="10001" h="10000">
                  <a:moveTo>
                    <a:pt x="8762" y="0"/>
                  </a:moveTo>
                  <a:lnTo>
                    <a:pt x="10001" y="0"/>
                  </a:lnTo>
                  <a:lnTo>
                    <a:pt x="10001" y="10000"/>
                  </a:lnTo>
                  <a:lnTo>
                    <a:pt x="1" y="10000"/>
                  </a:lnTo>
                  <a:cubicBezTo>
                    <a:pt x="-2" y="9766"/>
                    <a:pt x="4" y="9586"/>
                    <a:pt x="1" y="9352"/>
                  </a:cubicBezTo>
                  <a:lnTo>
                    <a:pt x="8762" y="9346"/>
                  </a:lnTo>
                  <a:lnTo>
                    <a:pt x="8762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20079057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8700" y="2295526"/>
            <a:ext cx="7200900" cy="35718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12/1/15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2545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80797" y="624156"/>
            <a:ext cx="1490950" cy="52432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8700" y="624156"/>
            <a:ext cx="5724525" cy="52432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12/1/15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22769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12/1/15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98344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3769" y="1301361"/>
            <a:ext cx="7209728" cy="2852737"/>
          </a:xfrm>
        </p:spPr>
        <p:txBody>
          <a:bodyPr anchor="b">
            <a:normAutofit/>
          </a:bodyPr>
          <a:lstStyle>
            <a:lvl1pPr algn="r">
              <a:defRPr sz="6000" cap="all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3769" y="4216328"/>
            <a:ext cx="7209728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tx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4181" y="6453386"/>
            <a:ext cx="1216807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12/1/15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38234" y="6453386"/>
            <a:ext cx="5267533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373012" y="6453386"/>
            <a:ext cx="119721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6113972" y="1685652"/>
            <a:ext cx="2456260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8" name="Freeform 7" title="Crop Mark"/>
          <p:cNvSpPr/>
          <p:nvPr/>
        </p:nvSpPr>
        <p:spPr bwMode="auto">
          <a:xfrm>
            <a:off x="6113972" y="1685652"/>
            <a:ext cx="2456260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8228906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8700" y="2286000"/>
            <a:ext cx="3335840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94052" y="2286000"/>
            <a:ext cx="3335840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12/1/15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01207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700" y="685800"/>
            <a:ext cx="72009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8700" y="2340230"/>
            <a:ext cx="3335840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2400" b="0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8700" y="3305208"/>
            <a:ext cx="3335839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93760" y="2349754"/>
            <a:ext cx="3335840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2400" b="0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93760" y="3305208"/>
            <a:ext cx="3335840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12/1/15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16989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12/1/15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17045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12/1/15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87778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397764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2925" y="685800"/>
            <a:ext cx="289179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400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92015" y="685801"/>
            <a:ext cx="3909060" cy="5175250"/>
          </a:xfrm>
        </p:spPr>
        <p:txBody>
          <a:bodyPr/>
          <a:lstStyle>
            <a:lvl1pPr>
              <a:defRPr sz="1500"/>
            </a:lvl1pPr>
            <a:lvl2pPr>
              <a:defRPr sz="1500"/>
            </a:lvl2pPr>
            <a:lvl3pPr>
              <a:defRPr sz="1350"/>
            </a:lvl3pPr>
            <a:lvl4pPr>
              <a:defRPr sz="135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42925" y="2856344"/>
            <a:ext cx="2891790" cy="3011056"/>
          </a:xfrm>
        </p:spPr>
        <p:txBody>
          <a:bodyPr>
            <a:normAutofit/>
          </a:bodyPr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42925" y="6453386"/>
            <a:ext cx="90342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12/1/15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654459" y="6453386"/>
            <a:ext cx="1780256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412355" y="6453386"/>
            <a:ext cx="119721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977640" y="376"/>
            <a:ext cx="17145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 title="Divider Bar"/>
          <p:cNvSpPr/>
          <p:nvPr/>
        </p:nvSpPr>
        <p:spPr>
          <a:xfrm>
            <a:off x="3977640" y="376"/>
            <a:ext cx="17145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2551794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397764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2925" y="685800"/>
            <a:ext cx="289179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4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149090" y="1"/>
            <a:ext cx="4994910" cy="6857999"/>
          </a:xfrm>
        </p:spPr>
        <p:txBody>
          <a:bodyPr anchor="t">
            <a:normAutofit/>
          </a:bodyPr>
          <a:lstStyle>
            <a:lvl1pPr marL="0" indent="0">
              <a:buNone/>
              <a:defRPr sz="1500"/>
            </a:lvl1pPr>
            <a:lvl2pPr marL="342900" indent="0">
              <a:buNone/>
              <a:defRPr sz="1500"/>
            </a:lvl2pPr>
            <a:lvl3pPr marL="685800" indent="0">
              <a:buNone/>
              <a:defRPr sz="15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42925" y="2855968"/>
            <a:ext cx="2891790" cy="3011432"/>
          </a:xfrm>
        </p:spPr>
        <p:txBody>
          <a:bodyPr>
            <a:normAutofit/>
          </a:bodyPr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42925" y="6453386"/>
            <a:ext cx="90342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12/1/15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654459" y="6453386"/>
            <a:ext cx="1780256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412355" y="6453386"/>
            <a:ext cx="119721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977640" y="376"/>
            <a:ext cx="17145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 title="Divider Bar"/>
          <p:cNvSpPr/>
          <p:nvPr/>
        </p:nvSpPr>
        <p:spPr>
          <a:xfrm>
            <a:off x="3977640" y="376"/>
            <a:ext cx="17145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5248723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8700" y="685800"/>
            <a:ext cx="72009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8700" y="2286000"/>
            <a:ext cx="72009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42987" y="6453386"/>
            <a:ext cx="903429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12/1/15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70173" y="6453386"/>
            <a:ext cx="4710623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04552" y="6453386"/>
            <a:ext cx="1197219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58571" y="376"/>
            <a:ext cx="17145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 title="Side bar"/>
          <p:cNvSpPr/>
          <p:nvPr/>
        </p:nvSpPr>
        <p:spPr>
          <a:xfrm>
            <a:off x="358571" y="376"/>
            <a:ext cx="17145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1147380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</p:sldLayoutIdLst>
  <p:txStyles>
    <p:titleStyle>
      <a:lvl1pPr algn="l" defTabSz="6858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6858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384048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384048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384048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384048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384048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84048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84048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384048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6912">
          <p15:clr>
            <a:srgbClr val="F26B43"/>
          </p15:clr>
        </p15:guide>
        <p15:guide id="2" pos="936">
          <p15:clr>
            <a:srgbClr val="F26B43"/>
          </p15:clr>
        </p15:guide>
        <p15:guide id="3" pos="864">
          <p15:clr>
            <a:srgbClr val="F26B43"/>
          </p15:clr>
        </p15:guide>
        <p15:guide id="11" orient="horz" pos="1368" userDrawn="1">
          <p15:clr>
            <a:srgbClr val="F26B43"/>
          </p15:clr>
        </p15:guide>
        <p15:guide id="12" orient="horz" pos="1440" userDrawn="1">
          <p15:clr>
            <a:srgbClr val="F26B43"/>
          </p15:clr>
        </p15:guide>
        <p15:guide id="13" orient="horz" pos="3696" userDrawn="1">
          <p15:clr>
            <a:srgbClr val="F26B43"/>
          </p15:clr>
        </p15:guide>
        <p15:guide id="14" orient="horz" pos="432" userDrawn="1">
          <p15:clr>
            <a:srgbClr val="F26B43"/>
          </p15:clr>
        </p15:guide>
        <p15:guide id="15" orient="horz" pos="1512" userDrawn="1">
          <p15:clr>
            <a:srgbClr val="F26B43"/>
          </p15:clr>
        </p15:guide>
        <p15:guide id="16" pos="5184" userDrawn="1">
          <p15:clr>
            <a:srgbClr val="F26B43"/>
          </p15:clr>
        </p15:guide>
        <p15:guide id="17" pos="702" userDrawn="1">
          <p15:clr>
            <a:srgbClr val="F26B43"/>
          </p15:clr>
        </p15:guide>
        <p15:guide id="18" pos="64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4" Type="http://schemas.openxmlformats.org/officeDocument/2006/relationships/image" Target="../media/image14.tiff"/><Relationship Id="rId5" Type="http://schemas.openxmlformats.org/officeDocument/2006/relationships/image" Target="../media/image15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tif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jpeg"/><Relationship Id="rId3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Be functional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an introduction to </a:t>
            </a:r>
            <a:r>
              <a:rPr lang="en-US" dirty="0" err="1" smtClean="0"/>
              <a:t>metaprogramming</a:t>
            </a:r>
            <a:r>
              <a:rPr lang="en-US" dirty="0" smtClean="0"/>
              <a:t> and lambda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466483" y="5322627"/>
            <a:ext cx="1334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David Wang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289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Core language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85800" y="1547692"/>
            <a:ext cx="8323729" cy="3067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420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042" y="3106270"/>
            <a:ext cx="7200900" cy="1485900"/>
          </a:xfrm>
        </p:spPr>
        <p:txBody>
          <a:bodyPr/>
          <a:lstStyle/>
          <a:p>
            <a:pPr algn="ctr"/>
            <a:r>
              <a:rPr lang="en-US" dirty="0" smtClean="0"/>
              <a:t>No variables?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0464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042" y="3106270"/>
            <a:ext cx="7200900" cy="1485900"/>
          </a:xfrm>
        </p:spPr>
        <p:txBody>
          <a:bodyPr/>
          <a:lstStyle/>
          <a:p>
            <a:pPr algn="ctr"/>
            <a:r>
              <a:rPr lang="en-US" dirty="0" smtClean="0"/>
              <a:t>No side effects!</a:t>
            </a:r>
            <a:br>
              <a:rPr lang="en-US" dirty="0" smtClean="0"/>
            </a:br>
            <a:r>
              <a:rPr lang="en-US" sz="2000" dirty="0" smtClean="0"/>
              <a:t>timing is never an problem now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1308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042" y="3106270"/>
            <a:ext cx="7200900" cy="14859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So function, is really an function</a:t>
            </a:r>
            <a:br>
              <a:rPr lang="en-US" dirty="0" smtClean="0"/>
            </a:br>
            <a:r>
              <a:rPr lang="en-US" sz="2000" dirty="0" smtClean="0"/>
              <a:t>in mathematical sense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2395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042" y="3106270"/>
            <a:ext cx="7200900" cy="1485900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Referential Transparency</a:t>
            </a:r>
            <a:br>
              <a:rPr lang="en-US" dirty="0" smtClean="0"/>
            </a:br>
            <a:r>
              <a:rPr lang="en-US" sz="2000" dirty="0" smtClean="0"/>
              <a:t>f(12) = f(12)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1020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Limitation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8700" y="1519519"/>
            <a:ext cx="7200900" cy="516367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smtClean="0"/>
              <a:t>How can we model real world without state?</a:t>
            </a:r>
          </a:p>
          <a:p>
            <a:r>
              <a:rPr lang="en-US" dirty="0"/>
              <a:t>How can they be a mathematical function</a:t>
            </a:r>
            <a:r>
              <a:rPr lang="en-US" dirty="0" smtClean="0"/>
              <a:t>?</a:t>
            </a:r>
          </a:p>
          <a:p>
            <a:pPr lvl="3">
              <a:buFont typeface="Courier New" charset="0"/>
              <a:buChar char="o"/>
            </a:pPr>
            <a:r>
              <a:rPr lang="en-US" dirty="0"/>
              <a:t>print(</a:t>
            </a:r>
            <a:r>
              <a:rPr lang="en-US" dirty="0" err="1"/>
              <a:t>msg</a:t>
            </a:r>
            <a:r>
              <a:rPr lang="en-US" dirty="0"/>
              <a:t>) -&gt; what's the return value?</a:t>
            </a:r>
          </a:p>
          <a:p>
            <a:pPr lvl="3">
              <a:buFont typeface="Courier New" charset="0"/>
              <a:buChar char="o"/>
            </a:pPr>
            <a:r>
              <a:rPr lang="en-US" dirty="0"/>
              <a:t>read() -&gt; a function without a arguments is constant</a:t>
            </a:r>
            <a:r>
              <a:rPr lang="en-US" dirty="0" smtClean="0"/>
              <a:t>?</a:t>
            </a:r>
          </a:p>
          <a:p>
            <a:pPr lvl="3">
              <a:buFont typeface="Courier New" charset="0"/>
              <a:buChar char="o"/>
            </a:pPr>
            <a:endParaRPr lang="en-US" dirty="0" smtClean="0"/>
          </a:p>
          <a:p>
            <a:r>
              <a:rPr lang="en-US" dirty="0"/>
              <a:t>Record the </a:t>
            </a:r>
            <a:r>
              <a:rPr lang="en-US" dirty="0" smtClean="0"/>
              <a:t>history</a:t>
            </a:r>
          </a:p>
          <a:p>
            <a:pPr lvl="3">
              <a:buFont typeface="Courier New" charset="0"/>
              <a:buChar char="o"/>
            </a:pPr>
            <a:r>
              <a:rPr lang="en-US" dirty="0"/>
              <a:t>(</a:t>
            </a:r>
            <a:r>
              <a:rPr lang="en-US" b="1" dirty="0"/>
              <a:t>cons</a:t>
            </a:r>
            <a:r>
              <a:rPr lang="en-US" dirty="0"/>
              <a:t> </a:t>
            </a:r>
            <a:r>
              <a:rPr lang="en-US" dirty="0" err="1"/>
              <a:t>new_value</a:t>
            </a:r>
            <a:r>
              <a:rPr lang="en-US" dirty="0"/>
              <a:t> </a:t>
            </a:r>
            <a:r>
              <a:rPr lang="en-US" dirty="0" err="1"/>
              <a:t>previous_values</a:t>
            </a:r>
            <a:r>
              <a:rPr lang="en-US" dirty="0"/>
              <a:t>), to write a variable</a:t>
            </a:r>
          </a:p>
          <a:p>
            <a:pPr lvl="3">
              <a:buFont typeface="Courier New" charset="0"/>
              <a:buChar char="o"/>
            </a:pPr>
            <a:r>
              <a:rPr lang="en-US" dirty="0"/>
              <a:t>(</a:t>
            </a:r>
            <a:r>
              <a:rPr lang="en-US" b="1" dirty="0"/>
              <a:t>car</a:t>
            </a:r>
            <a:r>
              <a:rPr lang="en-US" dirty="0"/>
              <a:t> value), read a </a:t>
            </a:r>
            <a:r>
              <a:rPr lang="en-US" dirty="0" smtClean="0"/>
              <a:t>variable</a:t>
            </a:r>
          </a:p>
          <a:p>
            <a:pPr lvl="3">
              <a:buFont typeface="Courier New" charset="0"/>
              <a:buChar char="o"/>
            </a:pPr>
            <a:endParaRPr lang="en-US" dirty="0" smtClean="0"/>
          </a:p>
          <a:p>
            <a:r>
              <a:rPr lang="en-US" dirty="0" err="1"/>
              <a:t>RealWorld</a:t>
            </a:r>
            <a:r>
              <a:rPr lang="en-US" dirty="0"/>
              <a:t> </a:t>
            </a:r>
            <a:r>
              <a:rPr lang="en-US" dirty="0" smtClean="0"/>
              <a:t>Solution</a:t>
            </a:r>
          </a:p>
          <a:p>
            <a:pPr lvl="3"/>
            <a:r>
              <a:rPr lang="en-US" dirty="0"/>
              <a:t>print :: (</a:t>
            </a:r>
            <a:r>
              <a:rPr lang="en-US" dirty="0" err="1"/>
              <a:t>RealWorld</a:t>
            </a:r>
            <a:r>
              <a:rPr lang="en-US" dirty="0"/>
              <a:t>, String) -&gt; (</a:t>
            </a:r>
            <a:r>
              <a:rPr lang="en-US" dirty="0" err="1"/>
              <a:t>RealWord</a:t>
            </a:r>
            <a:r>
              <a:rPr lang="en-US" dirty="0"/>
              <a:t>)</a:t>
            </a:r>
          </a:p>
          <a:p>
            <a:pPr lvl="3"/>
            <a:r>
              <a:rPr lang="en-US" dirty="0"/>
              <a:t>read :: </a:t>
            </a:r>
            <a:r>
              <a:rPr lang="en-US" dirty="0" err="1"/>
              <a:t>RealWord</a:t>
            </a:r>
            <a:r>
              <a:rPr lang="en-US" dirty="0"/>
              <a:t> -&gt; (</a:t>
            </a:r>
            <a:r>
              <a:rPr lang="en-US" dirty="0" err="1"/>
              <a:t>RealWorld</a:t>
            </a:r>
            <a:r>
              <a:rPr lang="en-US" dirty="0"/>
              <a:t>, String</a:t>
            </a:r>
            <a:r>
              <a:rPr lang="en-US" dirty="0" smtClean="0"/>
              <a:t>)</a:t>
            </a:r>
          </a:p>
          <a:p>
            <a:pPr lvl="3"/>
            <a:endParaRPr lang="en-US" dirty="0" smtClean="0"/>
          </a:p>
          <a:p>
            <a:r>
              <a:rPr lang="en-US" dirty="0"/>
              <a:t>In Haskell: Monad</a:t>
            </a:r>
          </a:p>
        </p:txBody>
      </p:sp>
    </p:spTree>
    <p:extLst>
      <p:ext uri="{BB962C8B-B14F-4D97-AF65-F5344CB8AC3E}">
        <p14:creationId xmlns:p14="http://schemas.microsoft.com/office/powerpoint/2010/main" val="1069958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functional way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23900" y="1641176"/>
            <a:ext cx="8280400" cy="151218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2684048" y="3970240"/>
                <a:ext cx="4360104" cy="6179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cs-CZ" b="0" i="1" smtClean="0">
                              <a:latin typeface="Cambria Math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cs-CZ" b="0" i="1" smtClean="0">
                                  <a:latin typeface="Cambria Math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 1                       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=1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  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×</m:t>
                              </m:r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−1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   </m:t>
                              </m:r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&gt;1</m:t>
                              </m:r>
                            </m:e>
                          </m:eqAr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, </m:t>
                      </m:r>
                      <m:r>
                        <a:rPr lang="en-US" b="0" i="1" smtClean="0">
                          <a:latin typeface="Cambria Math" charset="0"/>
                        </a:rPr>
                        <m:t>𝑥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∈(0, +∞)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4048" y="3970240"/>
                <a:ext cx="4360104" cy="61792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27393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non-functional way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92523" y="1572560"/>
            <a:ext cx="8124557" cy="3739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759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Substitution Model Explained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52182" y="1594847"/>
            <a:ext cx="8281007" cy="363605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384738" y="5472953"/>
            <a:ext cx="2488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LISP == </a:t>
            </a:r>
            <a:r>
              <a:rPr lang="en-US" dirty="0" err="1"/>
              <a:t>LISt</a:t>
            </a:r>
            <a:r>
              <a:rPr lang="en-US" dirty="0"/>
              <a:t> Processing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048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</a:t>
            </a:r>
            <a:r>
              <a:rPr lang="en-US" dirty="0" smtClean="0"/>
              <a:t>does it matter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High abstraction</a:t>
            </a:r>
          </a:p>
          <a:p>
            <a:r>
              <a:rPr lang="en-US" dirty="0"/>
              <a:t>L</a:t>
            </a:r>
            <a:r>
              <a:rPr lang="en-US" dirty="0" smtClean="0"/>
              <a:t>ess </a:t>
            </a:r>
            <a:r>
              <a:rPr lang="en-US" dirty="0" smtClean="0"/>
              <a:t>error-prone</a:t>
            </a:r>
            <a:endParaRPr lang="en-US" dirty="0" smtClean="0"/>
          </a:p>
          <a:p>
            <a:r>
              <a:rPr lang="en-US" dirty="0" smtClean="0"/>
              <a:t>Concurrent </a:t>
            </a:r>
            <a:r>
              <a:rPr lang="en-US" dirty="0" smtClean="0"/>
              <a:t>application</a:t>
            </a:r>
          </a:p>
          <a:p>
            <a:r>
              <a:rPr lang="en-US" dirty="0" smtClean="0"/>
              <a:t>The other way around to see programming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1558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Paradigms of programming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Imperative</a:t>
            </a:r>
          </a:p>
          <a:p>
            <a:pPr lvl="1"/>
            <a:r>
              <a:rPr lang="en-US" dirty="0"/>
              <a:t>P</a:t>
            </a:r>
            <a:r>
              <a:rPr lang="en-US" dirty="0" smtClean="0"/>
              <a:t>rocedural</a:t>
            </a:r>
          </a:p>
          <a:p>
            <a:pPr lvl="1"/>
            <a:r>
              <a:rPr lang="en-US" dirty="0" smtClean="0"/>
              <a:t>Object Oriented</a:t>
            </a:r>
          </a:p>
          <a:p>
            <a:r>
              <a:rPr lang="en-US" dirty="0" smtClean="0"/>
              <a:t>Declarative</a:t>
            </a:r>
          </a:p>
          <a:p>
            <a:pPr lvl="1"/>
            <a:r>
              <a:rPr lang="en-US" dirty="0" smtClean="0"/>
              <a:t>Functional</a:t>
            </a:r>
          </a:p>
          <a:p>
            <a:pPr lvl="1"/>
            <a:r>
              <a:rPr lang="en-US" dirty="0" smtClean="0"/>
              <a:t>Logical</a:t>
            </a:r>
          </a:p>
          <a:p>
            <a:pPr lvl="1"/>
            <a:r>
              <a:rPr lang="en-US" dirty="0" smtClean="0"/>
              <a:t>DSL (Regex, SQL, Configuration, </a:t>
            </a:r>
            <a:r>
              <a:rPr lang="en-US" dirty="0" err="1" smtClean="0"/>
              <a:t>etc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9512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Quick</a:t>
            </a:r>
            <a:r>
              <a:rPr lang="zh-CN" altLang="en-US" dirty="0" smtClean="0"/>
              <a:t> </a:t>
            </a:r>
            <a:r>
              <a:rPr lang="en-US" altLang="zh-CN" dirty="0" smtClean="0"/>
              <a:t>Sort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8700" y="1517026"/>
            <a:ext cx="7200900" cy="109104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6525" y="2719282"/>
            <a:ext cx="5645250" cy="3953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438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Financial IT field?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700" y="2276450"/>
            <a:ext cx="3368488" cy="9256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452782" y="2276450"/>
            <a:ext cx="3480557" cy="92568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8700" y="3976307"/>
            <a:ext cx="4024032" cy="98189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4829" y="3976307"/>
            <a:ext cx="3039035" cy="1170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058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Closure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3854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Alias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Closure</a:t>
            </a:r>
          </a:p>
          <a:p>
            <a:r>
              <a:rPr lang="en-US" dirty="0" smtClean="0"/>
              <a:t>Lambda</a:t>
            </a:r>
          </a:p>
          <a:p>
            <a:r>
              <a:rPr lang="en-US" dirty="0" smtClean="0"/>
              <a:t>Anonymous function</a:t>
            </a:r>
          </a:p>
          <a:p>
            <a:r>
              <a:rPr lang="en-US" dirty="0" smtClean="0"/>
              <a:t>function with lexically scoped name binding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705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Old days with C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46312" y="1656581"/>
            <a:ext cx="8155642" cy="179633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46312" y="3555260"/>
            <a:ext cx="4791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We can only capture the environment manually.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46312" y="3951486"/>
            <a:ext cx="8169775" cy="2611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47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699" y="685800"/>
            <a:ext cx="7469841" cy="1485900"/>
          </a:xfrm>
        </p:spPr>
        <p:txBody>
          <a:bodyPr/>
          <a:lstStyle/>
          <a:p>
            <a:r>
              <a:rPr lang="en-US" dirty="0" smtClean="0"/>
              <a:t>Better time with </a:t>
            </a:r>
            <a:r>
              <a:rPr lang="en-US" dirty="0" err="1" smtClean="0"/>
              <a:t>functor</a:t>
            </a:r>
            <a:r>
              <a:rPr lang="en-US" dirty="0" smtClean="0"/>
              <a:t> in C++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19417" y="1750286"/>
            <a:ext cx="8149524" cy="3561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623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700" y="685800"/>
            <a:ext cx="7200900" cy="716280"/>
          </a:xfrm>
        </p:spPr>
        <p:txBody>
          <a:bodyPr/>
          <a:lstStyle/>
          <a:p>
            <a:r>
              <a:rPr lang="en-US" smtClean="0"/>
              <a:t>Java’s Anonymous class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8700" y="1676400"/>
            <a:ext cx="7200900" cy="470647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It’s impressive if you’ve </a:t>
            </a:r>
            <a:r>
              <a:rPr lang="en-US" smtClean="0"/>
              <a:t>developed Android app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77240" y="2039897"/>
            <a:ext cx="8189080" cy="4574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30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700" y="685800"/>
            <a:ext cx="7490460" cy="1485900"/>
          </a:xfrm>
        </p:spPr>
        <p:txBody>
          <a:bodyPr/>
          <a:lstStyle/>
          <a:p>
            <a:r>
              <a:rPr lang="en-US" dirty="0" smtClean="0"/>
              <a:t>Lambda in Modern Languages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68680" y="1422975"/>
            <a:ext cx="7913370" cy="156251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26770" y="3015967"/>
            <a:ext cx="795528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920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Closure = Function + Environment</a:t>
            </a:r>
            <a:endParaRPr lang="en-US" sz="32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51559" y="4216328"/>
            <a:ext cx="6731937" cy="1143324"/>
          </a:xfrm>
        </p:spPr>
        <p:txBody>
          <a:bodyPr>
            <a:normAutofit/>
          </a:bodyPr>
          <a:lstStyle/>
          <a:p>
            <a:pPr algn="ctr"/>
            <a:r>
              <a:rPr lang="en-US" sz="1400" dirty="0"/>
              <a:t>Also requires that function is </a:t>
            </a:r>
            <a:r>
              <a:rPr lang="en-US" sz="1400" dirty="0" smtClean="0"/>
              <a:t>first class, it can </a:t>
            </a:r>
            <a:r>
              <a:rPr lang="en-US" sz="1400" dirty="0"/>
              <a:t>be passed back and forth </a:t>
            </a:r>
            <a:r>
              <a:rPr lang="en-US" sz="1400" dirty="0" smtClean="0"/>
              <a:t>just like primitive data types, and can be parameters </a:t>
            </a:r>
            <a:r>
              <a:rPr lang="en-US" sz="1400" dirty="0"/>
              <a:t>to other function(higher order function).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869720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Lexical Scoped Name Binding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39140" y="1751694"/>
            <a:ext cx="8119112" cy="3765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276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Alan Turing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8700" y="1560332"/>
            <a:ext cx="3335840" cy="430707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Alan </a:t>
            </a:r>
            <a:r>
              <a:rPr lang="en-US" dirty="0" err="1"/>
              <a:t>Mathison</a:t>
            </a:r>
            <a:r>
              <a:rPr lang="en-US" dirty="0"/>
              <a:t> Turing was a British pioneering computer scientist, mathematician, logician, cryptanalyst, philosopher, mathematical biologist.</a:t>
            </a:r>
          </a:p>
          <a:p>
            <a:pPr marL="0" indent="0">
              <a:buNone/>
            </a:pPr>
            <a:r>
              <a:rPr lang="en-US" dirty="0"/>
              <a:t>Turing is widely considered to be the father of theoretical computer science and artificial intelligence.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954137" y="1682280"/>
            <a:ext cx="3076728" cy="4582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352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700" y="685800"/>
            <a:ext cx="7825740" cy="1485900"/>
          </a:xfrm>
        </p:spPr>
        <p:txBody>
          <a:bodyPr/>
          <a:lstStyle/>
          <a:p>
            <a:r>
              <a:rPr lang="en-US" smtClean="0"/>
              <a:t>Not Confused With Calling Stack</a:t>
            </a:r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76299" y="1712023"/>
            <a:ext cx="7875795" cy="343909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76298" y="5379720"/>
            <a:ext cx="72313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By the time we execute the anonymous function, the enclosing scope is generator's, but the last stack frame is caller's.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915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Funarg</a:t>
            </a:r>
            <a:r>
              <a:rPr lang="en-US" dirty="0" smtClean="0"/>
              <a:t> 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D</a:t>
            </a:r>
            <a:r>
              <a:rPr lang="en-US" dirty="0" smtClean="0"/>
              <a:t>ifficulty </a:t>
            </a:r>
            <a:r>
              <a:rPr lang="en-US" dirty="0"/>
              <a:t>in implementing </a:t>
            </a:r>
            <a:r>
              <a:rPr lang="en-US" b="1" dirty="0"/>
              <a:t>first-class </a:t>
            </a:r>
            <a:r>
              <a:rPr lang="en-US" b="1" dirty="0" smtClean="0"/>
              <a:t>functions </a:t>
            </a:r>
            <a:r>
              <a:rPr lang="en-US" dirty="0" smtClean="0"/>
              <a:t>in </a:t>
            </a:r>
            <a:r>
              <a:rPr lang="en-US" dirty="0"/>
              <a:t>programming language implementations so as to use </a:t>
            </a:r>
            <a:r>
              <a:rPr lang="en-US" b="1" dirty="0"/>
              <a:t>stack-based memory allocation</a:t>
            </a:r>
            <a:r>
              <a:rPr lang="en-US" dirty="0"/>
              <a:t> of the functions.</a:t>
            </a:r>
            <a:endParaRPr lang="en-US" dirty="0" smtClean="0"/>
          </a:p>
          <a:p>
            <a:r>
              <a:rPr lang="en-US" dirty="0" smtClean="0"/>
              <a:t>Upwards </a:t>
            </a:r>
            <a:r>
              <a:rPr lang="en-US" dirty="0" err="1" smtClean="0"/>
              <a:t>Funarg</a:t>
            </a:r>
            <a:r>
              <a:rPr lang="en-US" dirty="0" smtClean="0"/>
              <a:t> Problem</a:t>
            </a:r>
          </a:p>
          <a:p>
            <a:r>
              <a:rPr lang="en-US" dirty="0" smtClean="0"/>
              <a:t>Downwards </a:t>
            </a:r>
            <a:r>
              <a:rPr lang="en-US" dirty="0" err="1" smtClean="0"/>
              <a:t>Funarg</a:t>
            </a:r>
            <a:r>
              <a:rPr lang="en-US" dirty="0" smtClean="0"/>
              <a:t> Problem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97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metaprogramming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0180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1140" y="2987040"/>
            <a:ext cx="7200900" cy="1485900"/>
          </a:xfrm>
        </p:spPr>
        <p:txBody>
          <a:bodyPr/>
          <a:lstStyle/>
          <a:p>
            <a:r>
              <a:rPr lang="en-US" dirty="0" smtClean="0"/>
              <a:t>Program = Code + Data ?!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0078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3500" y="2971800"/>
            <a:ext cx="7307580" cy="1493520"/>
          </a:xfrm>
        </p:spPr>
        <p:txBody>
          <a:bodyPr/>
          <a:lstStyle/>
          <a:p>
            <a:r>
              <a:rPr lang="en-US" dirty="0" smtClean="0"/>
              <a:t>Have you heard </a:t>
            </a:r>
            <a:r>
              <a:rPr lang="en-US" smtClean="0"/>
              <a:t>of Shell code</a:t>
            </a:r>
            <a:r>
              <a:rPr lang="en-US" dirty="0" smtClean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6373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700" y="2880360"/>
            <a:ext cx="7322820" cy="1463040"/>
          </a:xfrm>
        </p:spPr>
        <p:txBody>
          <a:bodyPr>
            <a:noAutofit/>
          </a:bodyPr>
          <a:lstStyle/>
          <a:p>
            <a:r>
              <a:rPr lang="en-US" sz="3600" dirty="0">
                <a:latin typeface="Savoye LET Plain" charset="0"/>
                <a:ea typeface="Savoye LET Plain" charset="0"/>
                <a:cs typeface="Savoye LET Plain" charset="0"/>
              </a:rPr>
              <a:t>Once we regard code as a kind of data, we </a:t>
            </a:r>
            <a:r>
              <a:rPr lang="en-US" sz="3600" dirty="0" smtClean="0">
                <a:latin typeface="Savoye LET Plain" charset="0"/>
                <a:ea typeface="Savoye LET Plain" charset="0"/>
                <a:cs typeface="Savoye LET Plain" charset="0"/>
              </a:rPr>
              <a:t>should have </a:t>
            </a:r>
            <a:r>
              <a:rPr lang="en-US" sz="3600" dirty="0">
                <a:latin typeface="Savoye LET Plain" charset="0"/>
                <a:ea typeface="Savoye LET Plain" charset="0"/>
                <a:cs typeface="Savoye LET Plain" charset="0"/>
              </a:rPr>
              <a:t>ability to inspect the properties of code, and also manipulate it.</a:t>
            </a:r>
            <a:endParaRPr lang="en-US" sz="3600" dirty="0">
              <a:latin typeface="Savoye LET Plain" charset="0"/>
              <a:ea typeface="Savoye LET Plain" charset="0"/>
              <a:cs typeface="Savoye LET Plain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071124" y="4343400"/>
            <a:ext cx="5237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Java Reflection, C++ RTTI, C++ Template, Ruby, LISP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594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Template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8700" y="1668780"/>
            <a:ext cx="7200900" cy="50292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Used to implement generics at beginning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77240" y="2171700"/>
            <a:ext cx="8035186" cy="3147060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1028700" y="5459009"/>
            <a:ext cx="7200900" cy="502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6858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Franklin Gothic Book" panose="020B0503020102020204" pitchFamily="34" charset="0"/>
              <a:buNone/>
            </a:pPr>
            <a:r>
              <a:rPr lang="en-US" dirty="0" smtClean="0"/>
              <a:t>It’s all about </a:t>
            </a:r>
            <a:r>
              <a:rPr lang="en-US" b="1" dirty="0" smtClean="0"/>
              <a:t>compile time </a:t>
            </a:r>
            <a:r>
              <a:rPr lang="en-US" dirty="0" smtClean="0"/>
              <a:t>code generation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6059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Static Polymorphism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8700" y="1668779"/>
            <a:ext cx="7818738" cy="13215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We all know Polymorphism can be achieved by virtual keywords in C++. And at runtime, it involves looking up the </a:t>
            </a:r>
            <a:r>
              <a:rPr lang="en-US" dirty="0" err="1"/>
              <a:t>vtable</a:t>
            </a:r>
            <a:r>
              <a:rPr lang="en-US" dirty="0"/>
              <a:t>. But Polymorphism can also be achieved at compile time.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28700" y="2631866"/>
            <a:ext cx="7775019" cy="394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187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Pattern Matching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80418" y="1639178"/>
            <a:ext cx="7956127" cy="271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115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truth is</a:t>
            </a:r>
            <a:br>
              <a:rPr lang="en-US" dirty="0" smtClean="0"/>
            </a:br>
            <a:r>
              <a:rPr lang="en-US" sz="3200" dirty="0" err="1" smtClean="0"/>
              <a:t>c++</a:t>
            </a:r>
            <a:r>
              <a:rPr lang="en-US" sz="3200" dirty="0" smtClean="0"/>
              <a:t> template is Turing complete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0362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Turing machine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856" t="1538" r="1090" b="2769"/>
          <a:stretch/>
        </p:blipFill>
        <p:spPr>
          <a:xfrm>
            <a:off x="1187355" y="1856096"/>
            <a:ext cx="7137779" cy="4244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679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Ruby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8700" y="1581665"/>
            <a:ext cx="7200900" cy="469557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Let’s find </a:t>
            </a:r>
            <a:r>
              <a:rPr lang="en-US" smtClean="0"/>
              <a:t>a representative </a:t>
            </a:r>
            <a:r>
              <a:rPr lang="en-US" dirty="0" smtClean="0"/>
              <a:t>from </a:t>
            </a:r>
            <a:r>
              <a:rPr lang="en-US" smtClean="0"/>
              <a:t>dynamic languages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28700" y="2051222"/>
            <a:ext cx="7577808" cy="3648332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1028700" y="5824151"/>
            <a:ext cx="7200900" cy="4695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6858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Franklin Gothic Book" panose="020B0503020102020204" pitchFamily="34" charset="0"/>
              <a:buNone/>
            </a:pPr>
            <a:r>
              <a:rPr lang="en-US" dirty="0" smtClean="0"/>
              <a:t>JS Developer </a:t>
            </a:r>
            <a:r>
              <a:rPr lang="zh-CN" altLang="en-US" sz="1800" dirty="0" smtClean="0">
                <a:latin typeface="Microsoft YaHei" charset="0"/>
                <a:ea typeface="Microsoft YaHei" charset="0"/>
                <a:cs typeface="Microsoft YaHei" charset="0"/>
              </a:rPr>
              <a:t>笑而不语  </a:t>
            </a:r>
            <a:r>
              <a:rPr lang="zh-CN" altLang="en-US" sz="1800" dirty="0" smtClean="0">
                <a:latin typeface="Microsoft YaHei" charset="0"/>
                <a:ea typeface="Microsoft YaHei" charset="0"/>
                <a:cs typeface="Microsoft YaHei" charset="0"/>
                <a:sym typeface="Wingdings"/>
              </a:rPr>
              <a:t></a:t>
            </a:r>
            <a:endParaRPr 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1330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LISP</a:t>
            </a:r>
            <a:r>
              <a:rPr lang="zh-CN" altLang="en-US" dirty="0" smtClean="0"/>
              <a:t> </a:t>
            </a:r>
            <a:r>
              <a:rPr lang="en-US" altLang="zh-CN" dirty="0" smtClean="0"/>
              <a:t>Macro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It‘s </a:t>
            </a:r>
            <a:r>
              <a:rPr lang="en-US" dirty="0"/>
              <a:t>the most </a:t>
            </a:r>
            <a:r>
              <a:rPr lang="en-US" altLang="zh-CN" dirty="0" smtClean="0"/>
              <a:t>wonderful</a:t>
            </a:r>
            <a:r>
              <a:rPr lang="zh-CN" altLang="en-US" dirty="0" smtClean="0"/>
              <a:t> </a:t>
            </a:r>
            <a:r>
              <a:rPr lang="en-US" dirty="0" smtClean="0"/>
              <a:t>invention </a:t>
            </a:r>
            <a:r>
              <a:rPr lang="en-US" dirty="0"/>
              <a:t>of </a:t>
            </a:r>
            <a:r>
              <a:rPr lang="en-US" dirty="0" smtClean="0"/>
              <a:t>LISP</a:t>
            </a:r>
            <a:endParaRPr lang="en-US" dirty="0"/>
          </a:p>
          <a:p>
            <a:r>
              <a:rPr lang="en-US" dirty="0"/>
              <a:t>Generate code on the fly</a:t>
            </a:r>
          </a:p>
          <a:p>
            <a:r>
              <a:rPr lang="en-US" altLang="zh-CN" dirty="0" smtClean="0"/>
              <a:t>Extend</a:t>
            </a:r>
            <a:r>
              <a:rPr lang="zh-CN" altLang="en-US" dirty="0" smtClean="0"/>
              <a:t> </a:t>
            </a:r>
            <a:r>
              <a:rPr lang="en-US" dirty="0" smtClean="0"/>
              <a:t>the </a:t>
            </a:r>
            <a:r>
              <a:rPr lang="en-US" dirty="0"/>
              <a:t>language (DSL, </a:t>
            </a:r>
            <a:r>
              <a:rPr lang="en-US" dirty="0" err="1"/>
              <a:t>hackable</a:t>
            </a:r>
            <a:r>
              <a:rPr lang="en-US" dirty="0"/>
              <a:t>)	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5561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Code</a:t>
            </a:r>
            <a:r>
              <a:rPr lang="zh-CN" altLang="en-US" dirty="0" smtClean="0"/>
              <a:t> </a:t>
            </a:r>
            <a:r>
              <a:rPr lang="en-US" altLang="zh-CN" dirty="0" smtClean="0"/>
              <a:t>that</a:t>
            </a:r>
            <a:r>
              <a:rPr lang="zh-CN" altLang="en-US" dirty="0" smtClean="0"/>
              <a:t> </a:t>
            </a:r>
            <a:r>
              <a:rPr lang="en-US" altLang="zh-CN" dirty="0" smtClean="0"/>
              <a:t>generate</a:t>
            </a:r>
            <a:r>
              <a:rPr lang="zh-CN" altLang="en-US" dirty="0" smtClean="0"/>
              <a:t> </a:t>
            </a:r>
            <a:r>
              <a:rPr lang="en-US" altLang="zh-CN" dirty="0" smtClean="0"/>
              <a:t>code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8700" y="1839989"/>
            <a:ext cx="7606634" cy="117505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71601" y="3509319"/>
            <a:ext cx="72637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It</a:t>
            </a:r>
            <a:r>
              <a:rPr lang="zh-CN" altLang="en-US" dirty="0" smtClean="0"/>
              <a:t> </a:t>
            </a:r>
            <a:r>
              <a:rPr lang="en-US" altLang="zh-CN" dirty="0" smtClean="0"/>
              <a:t>looks</a:t>
            </a:r>
            <a:r>
              <a:rPr lang="zh-CN" altLang="en-US" dirty="0" smtClean="0"/>
              <a:t> </a:t>
            </a:r>
            <a:r>
              <a:rPr lang="en-US" altLang="zh-CN" dirty="0" smtClean="0"/>
              <a:t>like</a:t>
            </a:r>
            <a:r>
              <a:rPr lang="zh-CN" altLang="en-US" dirty="0" smtClean="0"/>
              <a:t> </a:t>
            </a:r>
            <a:r>
              <a:rPr lang="en-US" altLang="zh-CN" dirty="0" smtClean="0"/>
              <a:t>plain</a:t>
            </a:r>
            <a:r>
              <a:rPr lang="zh-CN" altLang="en-US" dirty="0" smtClean="0"/>
              <a:t> </a:t>
            </a:r>
            <a:r>
              <a:rPr lang="en-US" altLang="zh-CN" dirty="0" smtClean="0"/>
              <a:t>C</a:t>
            </a:r>
            <a:r>
              <a:rPr lang="zh-CN" altLang="en-US" dirty="0" smtClean="0"/>
              <a:t> </a:t>
            </a:r>
            <a:r>
              <a:rPr lang="en-US" altLang="zh-CN" dirty="0" smtClean="0"/>
              <a:t>macros,</a:t>
            </a:r>
            <a:r>
              <a:rPr lang="zh-CN" altLang="en-US" dirty="0" smtClean="0"/>
              <a:t> </a:t>
            </a:r>
            <a:r>
              <a:rPr lang="en-US" altLang="zh-CN" dirty="0" smtClean="0"/>
              <a:t>but</a:t>
            </a:r>
            <a:r>
              <a:rPr lang="zh-CN" altLang="en-US" dirty="0" smtClean="0"/>
              <a:t> </a:t>
            </a:r>
            <a:r>
              <a:rPr lang="en-US" altLang="zh-CN" dirty="0" smtClean="0"/>
              <a:t>it’s</a:t>
            </a:r>
            <a:r>
              <a:rPr lang="zh-CN" altLang="en-US" dirty="0" smtClean="0"/>
              <a:t> </a:t>
            </a:r>
            <a:r>
              <a:rPr lang="en-US" altLang="zh-CN" dirty="0" smtClean="0"/>
              <a:t>definitely</a:t>
            </a:r>
            <a:r>
              <a:rPr lang="zh-CN" altLang="en-US" dirty="0" smtClean="0"/>
              <a:t> </a:t>
            </a:r>
            <a:r>
              <a:rPr lang="en-US" altLang="zh-CN" dirty="0" smtClean="0"/>
              <a:t>not.</a:t>
            </a:r>
            <a:r>
              <a:rPr lang="zh-CN" altLang="en-US" dirty="0" smtClean="0"/>
              <a:t> </a:t>
            </a:r>
            <a:r>
              <a:rPr lang="en-US" altLang="zh-CN" dirty="0" smtClean="0"/>
              <a:t>It</a:t>
            </a:r>
            <a:r>
              <a:rPr lang="zh-CN" altLang="en-US" dirty="0" smtClean="0"/>
              <a:t> </a:t>
            </a:r>
            <a:r>
              <a:rPr lang="en-US" altLang="zh-CN" dirty="0" smtClean="0"/>
              <a:t>is</a:t>
            </a:r>
            <a:r>
              <a:rPr lang="zh-CN" altLang="en-US" dirty="0" smtClean="0"/>
              <a:t> </a:t>
            </a:r>
            <a:r>
              <a:rPr lang="en-US" altLang="zh-CN" dirty="0" smtClean="0"/>
              <a:t>structured,</a:t>
            </a:r>
            <a:r>
              <a:rPr lang="zh-CN" altLang="en-US" dirty="0" smtClean="0"/>
              <a:t> </a:t>
            </a:r>
            <a:r>
              <a:rPr lang="en-US" altLang="zh-CN" dirty="0" smtClean="0"/>
              <a:t>contains</a:t>
            </a:r>
            <a:r>
              <a:rPr lang="zh-CN" altLang="en-US" dirty="0" smtClean="0"/>
              <a:t> </a:t>
            </a:r>
            <a:r>
              <a:rPr lang="en-US" altLang="zh-CN" dirty="0" smtClean="0"/>
              <a:t>complex</a:t>
            </a:r>
            <a:r>
              <a:rPr lang="zh-CN" altLang="en-US" dirty="0" smtClean="0"/>
              <a:t> </a:t>
            </a:r>
            <a:r>
              <a:rPr lang="en-US" altLang="zh-CN" dirty="0" smtClean="0"/>
              <a:t>code</a:t>
            </a:r>
            <a:r>
              <a:rPr lang="zh-CN" altLang="en-US" dirty="0" smtClean="0"/>
              <a:t> </a:t>
            </a:r>
            <a:r>
              <a:rPr lang="en-US" altLang="zh-CN" dirty="0" smtClean="0"/>
              <a:t>logic,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can</a:t>
            </a:r>
            <a:r>
              <a:rPr lang="zh-CN" altLang="en-US" dirty="0" smtClean="0"/>
              <a:t> </a:t>
            </a:r>
            <a:r>
              <a:rPr lang="en-US" altLang="zh-CN" dirty="0" smtClean="0"/>
              <a:t>be</a:t>
            </a:r>
            <a:r>
              <a:rPr lang="zh-CN" altLang="en-US" dirty="0" smtClean="0"/>
              <a:t> </a:t>
            </a:r>
            <a:r>
              <a:rPr lang="en-US" altLang="zh-CN" dirty="0" smtClean="0"/>
              <a:t>understood</a:t>
            </a:r>
            <a:r>
              <a:rPr lang="zh-CN" altLang="en-US" dirty="0" smtClean="0"/>
              <a:t> </a:t>
            </a:r>
            <a:r>
              <a:rPr lang="en-US" altLang="zh-CN" dirty="0" smtClean="0"/>
              <a:t>by</a:t>
            </a:r>
            <a:r>
              <a:rPr lang="zh-CN" altLang="en-US" dirty="0" smtClean="0"/>
              <a:t> </a:t>
            </a:r>
            <a:r>
              <a:rPr lang="en-US" altLang="zh-CN" dirty="0" smtClean="0"/>
              <a:t>compiler.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5982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Analogy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8700" y="1680519"/>
            <a:ext cx="7200900" cy="1062681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 smtClean="0"/>
              <a:t>It’s</a:t>
            </a:r>
            <a:r>
              <a:rPr lang="zh-CN" altLang="en-US" dirty="0" smtClean="0"/>
              <a:t> </a:t>
            </a:r>
            <a:r>
              <a:rPr lang="en-US" altLang="zh-CN" dirty="0" smtClean="0"/>
              <a:t>like</a:t>
            </a:r>
            <a:r>
              <a:rPr lang="zh-CN" altLang="en-US" dirty="0" smtClean="0"/>
              <a:t> </a:t>
            </a:r>
            <a:r>
              <a:rPr lang="en-US" altLang="zh-CN" dirty="0" smtClean="0"/>
              <a:t>a</a:t>
            </a:r>
            <a:r>
              <a:rPr lang="zh-CN" altLang="en-US" dirty="0" smtClean="0"/>
              <a:t> </a:t>
            </a:r>
            <a:r>
              <a:rPr lang="en-US" altLang="zh-CN" dirty="0" smtClean="0"/>
              <a:t>programmable</a:t>
            </a:r>
            <a:r>
              <a:rPr lang="zh-CN" altLang="en-US" dirty="0" smtClean="0"/>
              <a:t> </a:t>
            </a:r>
            <a:r>
              <a:rPr lang="en-US" altLang="zh-CN" dirty="0" smtClean="0"/>
              <a:t>C</a:t>
            </a:r>
            <a:r>
              <a:rPr lang="zh-CN" altLang="en-US" dirty="0" smtClean="0"/>
              <a:t> </a:t>
            </a:r>
            <a:r>
              <a:rPr lang="en-US" altLang="zh-CN" dirty="0" smtClean="0"/>
              <a:t>macro</a:t>
            </a:r>
            <a:endParaRPr lang="zh-CN" altLang="en-US" dirty="0" smtClean="0"/>
          </a:p>
          <a:p>
            <a:pPr marL="0" indent="0">
              <a:buNone/>
            </a:pPr>
            <a:r>
              <a:rPr lang="en-US" dirty="0"/>
              <a:t>Imaging we can program the C Macro, making it Turing complete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044" y="2895484"/>
            <a:ext cx="7772400" cy="2104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38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Extension of the language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8700" y="2286000"/>
            <a:ext cx="7200900" cy="1581665"/>
          </a:xfrm>
        </p:spPr>
        <p:txBody>
          <a:bodyPr/>
          <a:lstStyle/>
          <a:p>
            <a:r>
              <a:rPr lang="en-US" altLang="zh-CN" dirty="0" smtClean="0"/>
              <a:t>Language</a:t>
            </a:r>
            <a:r>
              <a:rPr lang="zh-CN" altLang="en-US" dirty="0" smtClean="0"/>
              <a:t> </a:t>
            </a:r>
            <a:r>
              <a:rPr lang="en-US" altLang="zh-CN" dirty="0" smtClean="0"/>
              <a:t>Core</a:t>
            </a:r>
            <a:endParaRPr lang="zh-CN" altLang="en-US" dirty="0" smtClean="0"/>
          </a:p>
          <a:p>
            <a:r>
              <a:rPr lang="en-US" altLang="zh-CN" dirty="0" smtClean="0"/>
              <a:t>Standard</a:t>
            </a:r>
            <a:r>
              <a:rPr lang="zh-CN" altLang="en-US" dirty="0" smtClean="0"/>
              <a:t> </a:t>
            </a:r>
            <a:r>
              <a:rPr lang="en-US" altLang="zh-CN" dirty="0" smtClean="0"/>
              <a:t>Libraries</a:t>
            </a:r>
            <a:endParaRPr lang="zh-CN" altLang="en-US" dirty="0" smtClean="0"/>
          </a:p>
          <a:p>
            <a:r>
              <a:rPr lang="en-US" altLang="zh-CN" dirty="0" smtClean="0"/>
              <a:t>Third-Party</a:t>
            </a:r>
            <a:r>
              <a:rPr lang="zh-CN" altLang="en-US" dirty="0" smtClean="0"/>
              <a:t> </a:t>
            </a:r>
            <a:r>
              <a:rPr lang="en-US" altLang="zh-CN" dirty="0" smtClean="0"/>
              <a:t>Libraries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544595" y="4102443"/>
            <a:ext cx="68950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Syntax &amp; Semantics is a </a:t>
            </a:r>
            <a:r>
              <a:rPr lang="en-US" dirty="0" smtClean="0"/>
              <a:t>black box</a:t>
            </a:r>
            <a:r>
              <a:rPr lang="zh-CN" altLang="en-US" dirty="0" smtClean="0"/>
              <a:t> </a:t>
            </a:r>
            <a:r>
              <a:rPr lang="en-US" altLang="zh-CN" dirty="0" smtClean="0"/>
              <a:t>in</a:t>
            </a:r>
            <a:r>
              <a:rPr lang="zh-CN" altLang="en-US" dirty="0" smtClean="0"/>
              <a:t> </a:t>
            </a:r>
            <a:r>
              <a:rPr lang="en-US" altLang="zh-CN" dirty="0" smtClean="0"/>
              <a:t>traditional</a:t>
            </a:r>
            <a:r>
              <a:rPr lang="zh-CN" altLang="en-US" dirty="0" smtClean="0"/>
              <a:t> </a:t>
            </a:r>
            <a:r>
              <a:rPr lang="en-US" altLang="zh-CN" dirty="0" smtClean="0"/>
              <a:t>languages,</a:t>
            </a:r>
            <a:r>
              <a:rPr lang="zh-CN" altLang="en-US" dirty="0" smtClean="0"/>
              <a:t> </a:t>
            </a:r>
            <a:r>
              <a:rPr lang="en-US" altLang="zh-CN" dirty="0" smtClean="0"/>
              <a:t>we</a:t>
            </a:r>
            <a:r>
              <a:rPr lang="zh-CN" altLang="en-US" dirty="0" smtClean="0"/>
              <a:t> </a:t>
            </a:r>
            <a:r>
              <a:rPr lang="en-US" altLang="zh-CN" dirty="0" smtClean="0"/>
              <a:t>can</a:t>
            </a:r>
            <a:r>
              <a:rPr lang="zh-CN" altLang="en-US" dirty="0" smtClean="0"/>
              <a:t> </a:t>
            </a:r>
            <a:r>
              <a:rPr lang="en-US" altLang="zh-CN" dirty="0" smtClean="0"/>
              <a:t>never</a:t>
            </a:r>
            <a:r>
              <a:rPr lang="zh-CN" altLang="en-US" dirty="0" smtClean="0"/>
              <a:t> </a:t>
            </a:r>
            <a:r>
              <a:rPr lang="en-US" altLang="zh-CN" dirty="0" smtClean="0"/>
              <a:t>change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language</a:t>
            </a:r>
            <a:r>
              <a:rPr lang="zh-CN" altLang="en-US" dirty="0" smtClean="0"/>
              <a:t> </a:t>
            </a:r>
            <a:r>
              <a:rPr lang="en-US" altLang="zh-CN" dirty="0" smtClean="0"/>
              <a:t>facilities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C</a:t>
            </a:r>
            <a:r>
              <a:rPr lang="zh-CN" altLang="en-US" dirty="0" smtClean="0"/>
              <a:t> </a:t>
            </a:r>
            <a:r>
              <a:rPr lang="en-US" altLang="zh-CN" dirty="0" smtClean="0"/>
              <a:t>(e.g.</a:t>
            </a:r>
            <a:r>
              <a:rPr lang="zh-CN" altLang="en-US" dirty="0" smtClean="0"/>
              <a:t> </a:t>
            </a:r>
            <a:r>
              <a:rPr lang="en-US" altLang="zh-CN" dirty="0" smtClean="0"/>
              <a:t>add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foreach</a:t>
            </a:r>
            <a:r>
              <a:rPr lang="zh-CN" altLang="en-US" dirty="0" smtClean="0"/>
              <a:t> </a:t>
            </a:r>
            <a:r>
              <a:rPr lang="en-US" altLang="zh-CN" dirty="0" smtClean="0"/>
              <a:t>in</a:t>
            </a:r>
            <a:r>
              <a:rPr lang="zh-CN" altLang="en-US" dirty="0" smtClean="0"/>
              <a:t> </a:t>
            </a:r>
            <a:r>
              <a:rPr lang="en-US" altLang="zh-CN" dirty="0" smtClean="0"/>
              <a:t>C)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437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Syntax</a:t>
            </a:r>
            <a:r>
              <a:rPr lang="zh-CN" altLang="en-US" dirty="0" smtClean="0"/>
              <a:t> </a:t>
            </a:r>
            <a:r>
              <a:rPr lang="en-US" altLang="zh-CN" dirty="0" smtClean="0"/>
              <a:t>is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hackable</a:t>
            </a:r>
            <a:r>
              <a:rPr lang="zh-CN" altLang="en-US" dirty="0" smtClean="0"/>
              <a:t> </a:t>
            </a:r>
            <a:r>
              <a:rPr lang="en-US" altLang="zh-CN" dirty="0" smtClean="0"/>
              <a:t>in</a:t>
            </a:r>
            <a:r>
              <a:rPr lang="zh-CN" altLang="en-US" dirty="0" smtClean="0"/>
              <a:t> </a:t>
            </a:r>
            <a:r>
              <a:rPr lang="en-US" altLang="zh-CN" dirty="0" smtClean="0"/>
              <a:t>LISP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29845" y="1747953"/>
            <a:ext cx="7802233" cy="3627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323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Many Features not Covered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Lazy Evaluation</a:t>
            </a:r>
          </a:p>
          <a:p>
            <a:r>
              <a:rPr lang="en-US" dirty="0" smtClean="0"/>
              <a:t>Currying</a:t>
            </a:r>
          </a:p>
          <a:p>
            <a:r>
              <a:rPr lang="en-US" dirty="0" smtClean="0"/>
              <a:t>CPS (Continuation Passing Style)</a:t>
            </a:r>
          </a:p>
          <a:p>
            <a:r>
              <a:rPr lang="en-US" dirty="0" smtClean="0"/>
              <a:t>Pattern Matching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3870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fin</a:t>
            </a:r>
            <a:r>
              <a:rPr lang="en-US" altLang="zh-CN" dirty="0"/>
              <a:t>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893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Alonzo Church</a:t>
            </a:r>
            <a:r>
              <a:rPr lang="en-US" dirty="0"/>
              <a:t>(</a:t>
            </a:r>
            <a:r>
              <a:rPr lang="en-US" dirty="0" err="1"/>
              <a:t>λ</a:t>
            </a:r>
            <a:r>
              <a:rPr lang="en-US" dirty="0"/>
              <a:t>-calculus)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8700" y="1560332"/>
            <a:ext cx="3335840" cy="430707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Church was an American mathematician, who is best known for the lambda calculus, Church–Turing thesis, proving the </a:t>
            </a:r>
            <a:r>
              <a:rPr lang="en-US" dirty="0" err="1"/>
              <a:t>undecidability</a:t>
            </a:r>
            <a:r>
              <a:rPr lang="en-US" dirty="0"/>
              <a:t> of the </a:t>
            </a:r>
            <a:r>
              <a:rPr lang="en-US" dirty="0" err="1"/>
              <a:t>Entscheidungsproblem</a:t>
            </a:r>
            <a:r>
              <a:rPr lang="en-US" dirty="0"/>
              <a:t>, </a:t>
            </a:r>
            <a:r>
              <a:rPr lang="en-US" dirty="0" err="1"/>
              <a:t>Frege</a:t>
            </a:r>
            <a:r>
              <a:rPr lang="en-US" dirty="0"/>
              <a:t>–Church ontology, and the Church–Rosser theorem.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927226" y="1685498"/>
            <a:ext cx="3199060" cy="4181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566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03512" y="2474259"/>
            <a:ext cx="7200900" cy="3119718"/>
          </a:xfrm>
        </p:spPr>
        <p:txBody>
          <a:bodyPr>
            <a:normAutofit/>
          </a:bodyPr>
          <a:lstStyle/>
          <a:p>
            <a:pPr algn="ctr"/>
            <a:r>
              <a:rPr lang="en-US" sz="4800" dirty="0" smtClean="0">
                <a:latin typeface="Engravers MT" charset="0"/>
                <a:ea typeface="Engravers MT" charset="0"/>
                <a:cs typeface="Engravers MT" charset="0"/>
              </a:rPr>
              <a:t>mechanical</a:t>
            </a:r>
            <a:r>
              <a:rPr lang="en-US" sz="3600" dirty="0" smtClean="0">
                <a:latin typeface="Engravers MT" charset="0"/>
                <a:ea typeface="Engravers MT" charset="0"/>
                <a:cs typeface="Engravers MT" charset="0"/>
              </a:rPr>
              <a:t/>
            </a:r>
            <a:br>
              <a:rPr lang="en-US" sz="3600" dirty="0" smtClean="0">
                <a:latin typeface="Engravers MT" charset="0"/>
                <a:ea typeface="Engravers MT" charset="0"/>
                <a:cs typeface="Engravers MT" charset="0"/>
              </a:rPr>
            </a:br>
            <a:r>
              <a:rPr lang="en-US" dirty="0" smtClean="0">
                <a:latin typeface="+mn-lt"/>
                <a:ea typeface="Engravers MT" charset="0"/>
                <a:cs typeface="Engravers MT" charset="0"/>
              </a:rPr>
              <a:t>vs</a:t>
            </a:r>
            <a:r>
              <a:rPr lang="en-US" sz="3600" dirty="0" smtClean="0">
                <a:latin typeface="Engravers MT" charset="0"/>
                <a:ea typeface="Engravers MT" charset="0"/>
                <a:cs typeface="Engravers MT" charset="0"/>
              </a:rPr>
              <a:t/>
            </a:r>
            <a:br>
              <a:rPr lang="en-US" sz="3600" dirty="0" smtClean="0">
                <a:latin typeface="Engravers MT" charset="0"/>
                <a:ea typeface="Engravers MT" charset="0"/>
                <a:cs typeface="Engravers MT" charset="0"/>
              </a:rPr>
            </a:br>
            <a:r>
              <a:rPr lang="en-US" sz="4800" dirty="0" smtClean="0">
                <a:latin typeface="Engravers MT" charset="0"/>
                <a:ea typeface="Engravers MT" charset="0"/>
                <a:cs typeface="Engravers MT" charset="0"/>
              </a:rPr>
              <a:t>mathematical</a:t>
            </a:r>
            <a:endParaRPr lang="en-US" sz="4800" dirty="0">
              <a:latin typeface="Engravers MT" charset="0"/>
              <a:ea typeface="Engravers MT" charset="0"/>
              <a:cs typeface="Engravers M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288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</a:t>
            </a:r>
            <a:r>
              <a:rPr lang="en-US" dirty="0" smtClean="0"/>
              <a:t>does it matter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High abstraction</a:t>
            </a:r>
          </a:p>
          <a:p>
            <a:r>
              <a:rPr lang="en-US" dirty="0"/>
              <a:t>L</a:t>
            </a:r>
            <a:r>
              <a:rPr lang="en-US" dirty="0" smtClean="0"/>
              <a:t>ess </a:t>
            </a:r>
            <a:r>
              <a:rPr lang="en-US" dirty="0" smtClean="0"/>
              <a:t>error-prone</a:t>
            </a:r>
            <a:endParaRPr lang="en-US" dirty="0" smtClean="0"/>
          </a:p>
          <a:p>
            <a:r>
              <a:rPr lang="en-US" dirty="0" smtClean="0"/>
              <a:t>Concurrent </a:t>
            </a:r>
            <a:r>
              <a:rPr lang="en-US" dirty="0" smtClean="0"/>
              <a:t>application</a:t>
            </a:r>
          </a:p>
          <a:p>
            <a:r>
              <a:rPr lang="en-US" dirty="0" smtClean="0"/>
              <a:t>The other way around to see programming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7977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Lisp in 5 minutes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1791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Core language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45459" y="1495985"/>
            <a:ext cx="8390965" cy="4848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655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</a:majorFont>
      <a:minorFont>
        <a:latin typeface="Franklin Gothic Book" panose="020B0503020102020204"/>
        <a:ea typeface=""/>
        <a:cs typeface="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Crop</Template>
  <TotalTime>3049</TotalTime>
  <Words>669</Words>
  <Application>Microsoft Macintosh PowerPoint</Application>
  <PresentationFormat>On-screen Show (4:3)</PresentationFormat>
  <Paragraphs>114</Paragraphs>
  <Slides>47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5" baseType="lpstr">
      <vt:lpstr>Cambria Math</vt:lpstr>
      <vt:lpstr>Courier New</vt:lpstr>
      <vt:lpstr>Engravers MT</vt:lpstr>
      <vt:lpstr>Franklin Gothic Book</vt:lpstr>
      <vt:lpstr>Microsoft YaHei</vt:lpstr>
      <vt:lpstr>Savoye LET Plain</vt:lpstr>
      <vt:lpstr>Wingdings</vt:lpstr>
      <vt:lpstr>Crop</vt:lpstr>
      <vt:lpstr>Be functional</vt:lpstr>
      <vt:lpstr>Paradigms of programming</vt:lpstr>
      <vt:lpstr>Alan Turing</vt:lpstr>
      <vt:lpstr>Turing machine</vt:lpstr>
      <vt:lpstr>Alonzo Church(λ-calculus)</vt:lpstr>
      <vt:lpstr>mechanical vs mathematical</vt:lpstr>
      <vt:lpstr>why does it matter?</vt:lpstr>
      <vt:lpstr>Lisp in 5 minutes</vt:lpstr>
      <vt:lpstr>Core language</vt:lpstr>
      <vt:lpstr>Core language</vt:lpstr>
      <vt:lpstr>No variables?</vt:lpstr>
      <vt:lpstr>No side effects! timing is never an problem now</vt:lpstr>
      <vt:lpstr>So function, is really an function in mathematical sense</vt:lpstr>
      <vt:lpstr>Referential Transparency f(12) = f(12)</vt:lpstr>
      <vt:lpstr>Limitation</vt:lpstr>
      <vt:lpstr>The functional way</vt:lpstr>
      <vt:lpstr>The non-functional way</vt:lpstr>
      <vt:lpstr>Substitution Model Explained</vt:lpstr>
      <vt:lpstr>why does it matter?</vt:lpstr>
      <vt:lpstr>Quick Sort</vt:lpstr>
      <vt:lpstr>In Financial IT field?</vt:lpstr>
      <vt:lpstr>Closure</vt:lpstr>
      <vt:lpstr>Alias</vt:lpstr>
      <vt:lpstr>Old days with C</vt:lpstr>
      <vt:lpstr>Better time with functor in C++</vt:lpstr>
      <vt:lpstr>Java’s Anonymous class</vt:lpstr>
      <vt:lpstr>Lambda in Modern Languages</vt:lpstr>
      <vt:lpstr>Closure = Function + Environment</vt:lpstr>
      <vt:lpstr>Lexical Scoped Name Binding</vt:lpstr>
      <vt:lpstr>Not Confused With Calling Stack</vt:lpstr>
      <vt:lpstr>Funarg Problem</vt:lpstr>
      <vt:lpstr>metaprogramming</vt:lpstr>
      <vt:lpstr>Program = Code + Data ?!</vt:lpstr>
      <vt:lpstr>Have you heard of Shell code?</vt:lpstr>
      <vt:lpstr>Once we regard code as a kind of data, we should have ability to inspect the properties of code, and also manipulate it.</vt:lpstr>
      <vt:lpstr>Template</vt:lpstr>
      <vt:lpstr>Static Polymorphism</vt:lpstr>
      <vt:lpstr>Pattern Matching</vt:lpstr>
      <vt:lpstr>The truth is c++ template is Turing complete</vt:lpstr>
      <vt:lpstr>Ruby</vt:lpstr>
      <vt:lpstr>LISP Macro</vt:lpstr>
      <vt:lpstr>Code that generate code</vt:lpstr>
      <vt:lpstr>Analogy</vt:lpstr>
      <vt:lpstr>Extension of the language</vt:lpstr>
      <vt:lpstr>Syntax is hackable in LISP</vt:lpstr>
      <vt:lpstr>Many Features not Covered</vt:lpstr>
      <vt:lpstr>fin.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 function</dc:title>
  <dc:creator>王凯强</dc:creator>
  <cp:lastModifiedBy>王凯强</cp:lastModifiedBy>
  <cp:revision>148</cp:revision>
  <dcterms:created xsi:type="dcterms:W3CDTF">2015-11-30T11:37:12Z</dcterms:created>
  <dcterms:modified xsi:type="dcterms:W3CDTF">2015-12-02T15:17:29Z</dcterms:modified>
</cp:coreProperties>
</file>